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79" r:id="rId5"/>
    <p:sldId id="271" r:id="rId6"/>
    <p:sldId id="274" r:id="rId7"/>
    <p:sldId id="270" r:id="rId8"/>
    <p:sldId id="275" r:id="rId9"/>
    <p:sldId id="262" r:id="rId10"/>
    <p:sldId id="264" r:id="rId11"/>
    <p:sldId id="258" r:id="rId12"/>
    <p:sldId id="259" r:id="rId13"/>
    <p:sldId id="256" r:id="rId14"/>
    <p:sldId id="257" r:id="rId15"/>
    <p:sldId id="260" r:id="rId16"/>
    <p:sldId id="261" r:id="rId17"/>
    <p:sldId id="280" r:id="rId18"/>
    <p:sldId id="281" r:id="rId19"/>
    <p:sldId id="282" r:id="rId20"/>
    <p:sldId id="283" r:id="rId21"/>
    <p:sldId id="284" r:id="rId22"/>
    <p:sldId id="268" r:id="rId23"/>
    <p:sldId id="285" r:id="rId24"/>
    <p:sldId id="286" r:id="rId25"/>
    <p:sldId id="269" r:id="rId26"/>
    <p:sldId id="278" r:id="rId27"/>
    <p:sldId id="272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60" d="100"/>
          <a:sy n="160" d="100"/>
        </p:scale>
        <p:origin x="-8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7C925-515E-4353-A083-94743AE35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07DCD-1CA9-4EE7-8A15-314618DA3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B4338-CB3B-44D6-8279-30D2BFCA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3E5DA-2879-4285-B9AB-15C580AA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B0A04-7F85-4698-9E30-727D7C0C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97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E85C-C72B-44EB-823F-24C64BBA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47D7B-0292-4AFB-9B42-C59564D56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D3ADA-0B5D-4842-9602-9041C3FAF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936A0-77E2-4B72-85CF-DE928AFF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AF096-54A6-4D0F-BC2D-E419A98A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470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AD3615-D49A-4A2A-9A57-68B10F4B79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1AA03-EBD6-4A82-BF09-F1A647FBE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A69C5-F77A-40EE-89B3-4D063CAD5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C3434-96F1-4B0D-BA28-D43596587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34E7B-124A-4471-8CCF-99E04E45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79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59D6-0A58-4797-9E8A-A1B5C7C2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4C506-C0BB-4B29-AB3C-A4372EB0E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7CB48-4A7D-452F-AB95-D7021EF5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5DB19-499F-4BD4-B34F-51B9B36A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AEB23-6BA7-4905-9569-3B7BEAEED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66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15808-256D-44E5-B2DF-342A2284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8AEF-637E-4FD7-A6FF-BCDADF011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0A5F-7478-4113-82EC-29281970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F2B5C-6711-469A-97FB-091B3461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8E050-24CE-4CDC-ACF2-0B238A4B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21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D4E4-8FF0-41C3-93BF-CDD75C94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A1DE7-EF04-4AD1-B4D9-93CD822EF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3877FF-C2E9-4650-9CB3-F3D102AAA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96E4B-3D08-4243-A535-71ABB94C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BB516-FC8F-41F0-82B5-A523C4D3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42A7E-AB87-49E9-8D92-8B384D39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623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5516-1771-499E-A032-BDAC8232A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B9509-856E-4264-8E2E-298A4253F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56FC2-8B78-42A5-B291-B4715BD53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F21914-C79B-459C-BA33-EF79DEF14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5FC8D-77B2-4F34-855F-3CFE8E91A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304F7E-FB67-446E-9DE7-40C9BFD5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9A9F3-8061-4FEA-93C4-3C99EB3E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B22FC8-5BB5-454C-B013-B551F050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73EC-2F51-4BB4-AC95-6CAFAB544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D47DD4-1E22-44A7-B1BD-0C822A20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5866C-1CB2-4B76-A1E6-1AABAC99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A9D1B-16C9-4CC2-BDE4-23B97A5A5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74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A7247-31A5-4A3F-991A-0C39750CD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90D4A-A8CC-4381-9511-26203C75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509FB-F1D2-41E4-92C0-013F6146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69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3E03-D103-4960-AAD8-5EBECA35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3226A-A8C8-41E7-9D19-A646A9AC8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F3764-3BC6-40C7-A17F-6F75DC60D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0B533-47FD-4358-B5C4-A9022EDCC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D32B3-3527-41C1-9F3E-D9B01B024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31852-CAB8-4779-886E-68FD94E34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39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5644-C819-489C-8BCC-30011BFE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2EFF-9AEE-46BA-B09A-92D7B6734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D2E83-03C5-4696-A9DD-BECB126F3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760E1-FC5E-4C69-980B-DA3ECAB2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2E563-4F10-4D3D-9CC5-D79F74FE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0B346-4848-4334-AF2C-CD117CEF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02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BCBB60-1582-47E2-8E13-F64FBEFF6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4A507-496C-4E37-B3AD-58B23592B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E88AA-837B-4F84-84E9-960545E6B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F9AB-8C00-4CAE-A113-88FDBE48B0A1}" type="datetimeFigureOut">
              <a:rPr lang="en-GB" smtClean="0"/>
              <a:t>03/11/2021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35ECD-1D29-40A1-9D33-125E54327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98751-87D1-40F7-B675-C7F9CC453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FD3E0-F06F-42F5-BE5E-714E93A885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41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D020A1CF-B07D-4292-A372-72346EB56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" r="549" b="67556"/>
          <a:stretch/>
        </p:blipFill>
        <p:spPr>
          <a:xfrm>
            <a:off x="154014" y="1346200"/>
            <a:ext cx="11629824" cy="4165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129516-A227-4923-83E4-AD33284F42BC}"/>
              </a:ext>
            </a:extLst>
          </p:cNvPr>
          <p:cNvSpPr/>
          <p:nvPr/>
        </p:nvSpPr>
        <p:spPr>
          <a:xfrm>
            <a:off x="2281672" y="224135"/>
            <a:ext cx="7374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Woodlands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Meed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College</a:t>
            </a:r>
          </a:p>
        </p:txBody>
      </p:sp>
    </p:spTree>
    <p:extLst>
      <p:ext uri="{BB962C8B-B14F-4D97-AF65-F5344CB8AC3E}">
        <p14:creationId xmlns:p14="http://schemas.microsoft.com/office/powerpoint/2010/main" val="197527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55EEF320-750E-4CA0-9718-340A6D74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1" r="2435" b="19556"/>
          <a:stretch/>
        </p:blipFill>
        <p:spPr>
          <a:xfrm>
            <a:off x="1950721" y="557865"/>
            <a:ext cx="8737600" cy="57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20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498453B1-37EF-439A-B460-8DB2CDF90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48" y="0"/>
            <a:ext cx="9708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6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BC2CB01-0DDA-42A8-A808-84BF58D13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48" y="0"/>
            <a:ext cx="9708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28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B466-AFEC-4F9A-BBAA-AB3B2886E4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11940F-CB13-4949-93D5-B55321ECB3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3CC106D-E699-4ED8-97C8-64334F80D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09" y="0"/>
            <a:ext cx="9708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1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receipt&#10;&#10;Description automatically generated">
            <a:extLst>
              <a:ext uri="{FF2B5EF4-FFF2-40B4-BE49-F238E27FC236}">
                <a16:creationId xmlns:a16="http://schemas.microsoft.com/office/drawing/2014/main" id="{8667E19F-3690-4B27-9E72-C09CF3BE8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09" y="0"/>
            <a:ext cx="9708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38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FD40938-E724-449C-8AD4-DB8154709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25" y="713678"/>
            <a:ext cx="9694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99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B172C0-F7FF-461A-9602-485310EF4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75" y="0"/>
            <a:ext cx="9694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5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08F7ADC-54F6-46AA-97DD-3E5796C13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584" y="4497159"/>
            <a:ext cx="96985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9D5220-FC45-427A-A6D7-063622C2A7AB}"/>
              </a:ext>
            </a:extLst>
          </p:cNvPr>
          <p:cNvSpPr/>
          <p:nvPr/>
        </p:nvSpPr>
        <p:spPr>
          <a:xfrm>
            <a:off x="92363" y="868218"/>
            <a:ext cx="36875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Food Technology</a:t>
            </a:r>
          </a:p>
        </p:txBody>
      </p:sp>
    </p:spTree>
    <p:extLst>
      <p:ext uri="{BB962C8B-B14F-4D97-AF65-F5344CB8AC3E}">
        <p14:creationId xmlns:p14="http://schemas.microsoft.com/office/powerpoint/2010/main" val="2759561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E34FD823-2842-4EF2-8E2A-DBB232FDE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91" y="0"/>
            <a:ext cx="969461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B11696-7969-4CCB-860B-44BDE145D518}"/>
              </a:ext>
            </a:extLst>
          </p:cNvPr>
          <p:cNvSpPr/>
          <p:nvPr/>
        </p:nvSpPr>
        <p:spPr>
          <a:xfrm>
            <a:off x="5551384" y="83127"/>
            <a:ext cx="2692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STEM Room</a:t>
            </a:r>
          </a:p>
        </p:txBody>
      </p:sp>
    </p:spTree>
    <p:extLst>
      <p:ext uri="{BB962C8B-B14F-4D97-AF65-F5344CB8AC3E}">
        <p14:creationId xmlns:p14="http://schemas.microsoft.com/office/powerpoint/2010/main" val="239973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C4F318D-E5BE-4C9C-B1A9-5E88EBD2A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50" y="0"/>
            <a:ext cx="97073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D429D5-C0C4-490C-8BE3-768EB718B0BC}"/>
              </a:ext>
            </a:extLst>
          </p:cNvPr>
          <p:cNvSpPr/>
          <p:nvPr/>
        </p:nvSpPr>
        <p:spPr>
          <a:xfrm>
            <a:off x="4034377" y="6150114"/>
            <a:ext cx="41232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2-Court Sports Hall</a:t>
            </a:r>
          </a:p>
        </p:txBody>
      </p:sp>
    </p:spTree>
    <p:extLst>
      <p:ext uri="{BB962C8B-B14F-4D97-AF65-F5344CB8AC3E}">
        <p14:creationId xmlns:p14="http://schemas.microsoft.com/office/powerpoint/2010/main" val="285486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GB" dirty="0"/>
              <a:t>Introduction and Housekeeping</a:t>
            </a:r>
          </a:p>
          <a:p>
            <a:pPr marL="514350" indent="-514350">
              <a:buAutoNum type="arabicPeriod"/>
            </a:pPr>
            <a:r>
              <a:rPr lang="en-GB" dirty="0"/>
              <a:t>Background to the Project</a:t>
            </a:r>
          </a:p>
          <a:p>
            <a:pPr marL="514350" indent="-514350">
              <a:buAutoNum type="arabicPeriod"/>
            </a:pPr>
            <a:r>
              <a:rPr lang="en-GB" dirty="0"/>
              <a:t>The Main Parties </a:t>
            </a:r>
          </a:p>
          <a:p>
            <a:pPr marL="514350" indent="-514350">
              <a:buAutoNum type="arabicPeriod"/>
            </a:pPr>
            <a:r>
              <a:rPr lang="en-GB" dirty="0"/>
              <a:t>The Design and Construction Team</a:t>
            </a:r>
          </a:p>
          <a:p>
            <a:pPr marL="514350" indent="-514350">
              <a:buAutoNum type="arabicPeriod"/>
            </a:pPr>
            <a:r>
              <a:rPr lang="en-GB" dirty="0"/>
              <a:t>The Design</a:t>
            </a:r>
          </a:p>
          <a:p>
            <a:pPr marL="514350" indent="-514350">
              <a:buAutoNum type="arabicPeriod"/>
            </a:pPr>
            <a:r>
              <a:rPr lang="en-GB" dirty="0"/>
              <a:t>Project Programme</a:t>
            </a:r>
          </a:p>
          <a:p>
            <a:pPr marL="514350" indent="-514350">
              <a:buAutoNum type="arabicPeriod"/>
            </a:pPr>
            <a:r>
              <a:rPr lang="en-GB" dirty="0"/>
              <a:t>Summary </a:t>
            </a:r>
          </a:p>
          <a:p>
            <a:pPr marL="514350" indent="-514350">
              <a:buAutoNum type="arabicPeriod"/>
            </a:pPr>
            <a:r>
              <a:rPr lang="en-GB" dirty="0"/>
              <a:t>Questions</a:t>
            </a:r>
          </a:p>
          <a:p>
            <a:pPr marL="514350" indent="-514350">
              <a:buAutoNum type="arabicPeriod"/>
            </a:pPr>
            <a:r>
              <a:rPr lang="en-GB" dirty="0"/>
              <a:t>Closing Comments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lain" startAt="2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939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2634739C-A65A-4583-BFC4-F520A8C9A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03" y="2665506"/>
            <a:ext cx="96942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D46595-FAB8-4298-8C7B-C8AEBB90E7A3}"/>
              </a:ext>
            </a:extLst>
          </p:cNvPr>
          <p:cNvSpPr/>
          <p:nvPr/>
        </p:nvSpPr>
        <p:spPr>
          <a:xfrm>
            <a:off x="2335802" y="83127"/>
            <a:ext cx="4135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Hydrotherapy Area</a:t>
            </a:r>
          </a:p>
        </p:txBody>
      </p:sp>
    </p:spTree>
    <p:extLst>
      <p:ext uri="{BB962C8B-B14F-4D97-AF65-F5344CB8AC3E}">
        <p14:creationId xmlns:p14="http://schemas.microsoft.com/office/powerpoint/2010/main" val="1179776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E28D50A5-B411-40CA-A63D-6E7686AB5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52" y="3149601"/>
            <a:ext cx="97073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7A9435-5E71-482D-A712-B34D5A406CCB}"/>
              </a:ext>
            </a:extLst>
          </p:cNvPr>
          <p:cNvSpPr/>
          <p:nvPr/>
        </p:nvSpPr>
        <p:spPr>
          <a:xfrm>
            <a:off x="6410222" y="175491"/>
            <a:ext cx="26000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Dining Area</a:t>
            </a:r>
          </a:p>
        </p:txBody>
      </p:sp>
    </p:spTree>
    <p:extLst>
      <p:ext uri="{BB962C8B-B14F-4D97-AF65-F5344CB8AC3E}">
        <p14:creationId xmlns:p14="http://schemas.microsoft.com/office/powerpoint/2010/main" val="482024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447A0494-C7AA-4D78-8549-4E26AF553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79" y="1057836"/>
            <a:ext cx="969461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54FB75-9109-4BC8-AB9F-1DE91BA7EBD0}"/>
              </a:ext>
            </a:extLst>
          </p:cNvPr>
          <p:cNvSpPr/>
          <p:nvPr/>
        </p:nvSpPr>
        <p:spPr>
          <a:xfrm>
            <a:off x="5858277" y="175491"/>
            <a:ext cx="37039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General Classroom</a:t>
            </a:r>
          </a:p>
        </p:txBody>
      </p:sp>
    </p:spTree>
    <p:extLst>
      <p:ext uri="{BB962C8B-B14F-4D97-AF65-F5344CB8AC3E}">
        <p14:creationId xmlns:p14="http://schemas.microsoft.com/office/powerpoint/2010/main" val="3172719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C4C1985-25BD-4E59-AA2C-D2D5F1E1D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990" y="2408518"/>
            <a:ext cx="969461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2B9FB7-185D-40F6-AB53-3E9FE465D4A5}"/>
              </a:ext>
            </a:extLst>
          </p:cNvPr>
          <p:cNvSpPr/>
          <p:nvPr/>
        </p:nvSpPr>
        <p:spPr>
          <a:xfrm>
            <a:off x="6096000" y="175491"/>
            <a:ext cx="32285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SLD Classroom</a:t>
            </a:r>
          </a:p>
        </p:txBody>
      </p:sp>
    </p:spTree>
    <p:extLst>
      <p:ext uri="{BB962C8B-B14F-4D97-AF65-F5344CB8AC3E}">
        <p14:creationId xmlns:p14="http://schemas.microsoft.com/office/powerpoint/2010/main" val="3278446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6E6A4A93-0709-45AB-B4F7-1B2CB467D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2" y="0"/>
            <a:ext cx="969461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B5EC3F-A1ED-4567-B628-F9E67BD784D3}"/>
              </a:ext>
            </a:extLst>
          </p:cNvPr>
          <p:cNvSpPr/>
          <p:nvPr/>
        </p:nvSpPr>
        <p:spPr>
          <a:xfrm>
            <a:off x="3553454" y="82963"/>
            <a:ext cx="36965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PMLD Classroom</a:t>
            </a:r>
          </a:p>
        </p:txBody>
      </p:sp>
    </p:spTree>
    <p:extLst>
      <p:ext uri="{BB962C8B-B14F-4D97-AF65-F5344CB8AC3E}">
        <p14:creationId xmlns:p14="http://schemas.microsoft.com/office/powerpoint/2010/main" val="3892327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November:  Completion of Development Agreement and Associated Documents</a:t>
            </a:r>
          </a:p>
          <a:p>
            <a:pPr marL="0" indent="0">
              <a:buNone/>
            </a:pPr>
            <a:r>
              <a:rPr lang="en-GB" dirty="0"/>
              <a:t>5</a:t>
            </a:r>
            <a:r>
              <a:rPr lang="en-GB" baseline="30000" dirty="0"/>
              <a:t>th</a:t>
            </a:r>
            <a:r>
              <a:rPr lang="en-GB" dirty="0"/>
              <a:t> November:  Issue of Letter of Acceptance to ISG</a:t>
            </a:r>
          </a:p>
          <a:p>
            <a:pPr marL="0" indent="0">
              <a:buNone/>
            </a:pPr>
            <a:r>
              <a:rPr lang="en-GB" dirty="0"/>
              <a:t>Early December:  ISG Start in Site</a:t>
            </a:r>
          </a:p>
          <a:p>
            <a:pPr marL="0" indent="0">
              <a:buNone/>
            </a:pPr>
            <a:r>
              <a:rPr lang="en-GB" dirty="0"/>
              <a:t>May 23:  Completion of Main Buildings</a:t>
            </a:r>
          </a:p>
          <a:p>
            <a:pPr marL="0" indent="0">
              <a:buNone/>
            </a:pPr>
            <a:r>
              <a:rPr lang="en-GB" dirty="0"/>
              <a:t>November 23:  Completion of external works</a:t>
            </a:r>
          </a:p>
        </p:txBody>
      </p:sp>
    </p:spTree>
    <p:extLst>
      <p:ext uri="{BB962C8B-B14F-4D97-AF65-F5344CB8AC3E}">
        <p14:creationId xmlns:p14="http://schemas.microsoft.com/office/powerpoint/2010/main" val="3968219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A design that complies with current standards</a:t>
            </a:r>
          </a:p>
          <a:p>
            <a:r>
              <a:rPr lang="en-GB" dirty="0"/>
              <a:t>A project that is fully funded</a:t>
            </a:r>
          </a:p>
          <a:p>
            <a:r>
              <a:rPr lang="en-GB" dirty="0"/>
              <a:t>A project that can be completed by November 23 with occupation of the main build in May 23</a:t>
            </a:r>
          </a:p>
          <a:p>
            <a:r>
              <a:rPr lang="en-GB" dirty="0"/>
              <a:t>A project that is being offered on fair and reasonable terms.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26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7162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Closing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87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and 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lain" startAt="2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83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to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lain" startAt="2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419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Main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Woodlands Meed Governors:  Represent the interest of the students at Woodland's Meed</a:t>
            </a:r>
          </a:p>
          <a:p>
            <a:pPr marL="514350" indent="-514350">
              <a:buAutoNum type="arabicPeriod"/>
            </a:pPr>
            <a:r>
              <a:rPr lang="en-GB" dirty="0"/>
              <a:t>West Sussex County Council:  Contracting Authority for all stages of the Design/Construction.</a:t>
            </a:r>
          </a:p>
          <a:p>
            <a:pPr marL="514350" indent="-514350">
              <a:buAutoNum type="arabicPeriod"/>
            </a:pPr>
            <a:r>
              <a:rPr lang="en-GB" dirty="0" err="1"/>
              <a:t>Faithful+Gould</a:t>
            </a:r>
            <a:r>
              <a:rPr lang="en-GB" dirty="0"/>
              <a:t>:  Provide design expertise to WSCC</a:t>
            </a:r>
          </a:p>
          <a:p>
            <a:pPr marL="514350" indent="-514350">
              <a:buAutoNum type="arabicPeriod"/>
            </a:pPr>
            <a:r>
              <a:rPr lang="en-GB" dirty="0"/>
              <a:t>ISG:  Main contractor and also responsible for design from RIBA Stage 3.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lain" startAt="2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899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Design and Construction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Haverstock – led the design until the appointment of ISG. </a:t>
            </a:r>
          </a:p>
          <a:p>
            <a:pPr lvl="1"/>
            <a:r>
              <a:rPr lang="en-GB" dirty="0"/>
              <a:t>Experienced designer with significant experience in the SEND/Special Schools</a:t>
            </a:r>
          </a:p>
          <a:p>
            <a:pPr marL="457200" lvl="1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ISG:  Main contractor with responsibility for design (incorporating Haverstock).</a:t>
            </a:r>
          </a:p>
          <a:p>
            <a:pPr lvl="1"/>
            <a:r>
              <a:rPr lang="en-GB" dirty="0"/>
              <a:t>Experienced contractor especially within the SEND sector</a:t>
            </a:r>
          </a:p>
          <a:p>
            <a:pPr lvl="1"/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lvl="1"/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lain" startAt="2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63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lain" startAt="2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76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20A3-79B2-45A9-A375-C52C2354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830A-5CA5-464D-A0F3-89C414761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Scheme developed with WMC</a:t>
            </a:r>
          </a:p>
          <a:p>
            <a:pPr marL="514350" indent="-514350">
              <a:buAutoNum type="arabicPeriod"/>
            </a:pPr>
            <a:r>
              <a:rPr lang="en-GB" dirty="0"/>
              <a:t>Design complies with relevant standards</a:t>
            </a:r>
          </a:p>
          <a:p>
            <a:pPr marL="514350" indent="-514350">
              <a:buAutoNum type="arabicPeriod"/>
            </a:pPr>
            <a:r>
              <a:rPr lang="en-GB" dirty="0"/>
              <a:t>Complies with Building Bulleting 104 with exceptions covered by derogations</a:t>
            </a:r>
          </a:p>
          <a:p>
            <a:pPr marL="514350" indent="-514350">
              <a:buAutoNum type="arabicPeriod"/>
            </a:pPr>
            <a:r>
              <a:rPr lang="en-GB" dirty="0"/>
              <a:t>Derogations are required due to college requirements, site orientation/level changes, changes to standards etc.</a:t>
            </a:r>
          </a:p>
          <a:p>
            <a:pPr marL="514350" indent="-514350">
              <a:buAutoNum type="arabicPeriod"/>
            </a:pPr>
            <a:r>
              <a:rPr lang="en-GB" dirty="0"/>
              <a:t>Example of a derogation is a change in the building control system or where a new standard supersedes the requirements of the design guide.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lvl="1"/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lain" startAt="2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204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3444EFB-9278-4A02-A340-D716AF7AE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14" y="0"/>
            <a:ext cx="4849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64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307</Words>
  <Application>Microsoft Office PowerPoint</Application>
  <PresentationFormat>Widescreen</PresentationFormat>
  <Paragraphs>63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Agenda</vt:lpstr>
      <vt:lpstr>Introduction and Housekeeping</vt:lpstr>
      <vt:lpstr>Background to the Project</vt:lpstr>
      <vt:lpstr>The Main Parties</vt:lpstr>
      <vt:lpstr>The Design and Construction Team</vt:lpstr>
      <vt:lpstr>The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Programme</vt:lpstr>
      <vt:lpstr>Summary</vt:lpstr>
      <vt:lpstr>Questions</vt:lpstr>
      <vt:lpstr>Closing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Bruce</dc:creator>
  <cp:lastModifiedBy>Stephen Pickthall</cp:lastModifiedBy>
  <cp:revision>16</cp:revision>
  <dcterms:created xsi:type="dcterms:W3CDTF">2021-10-29T13:48:03Z</dcterms:created>
  <dcterms:modified xsi:type="dcterms:W3CDTF">2021-11-03T17:32:34Z</dcterms:modified>
</cp:coreProperties>
</file>